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064" r:id="rId2"/>
    <p:sldId id="3065" r:id="rId3"/>
    <p:sldId id="3066" r:id="rId4"/>
    <p:sldId id="3067" r:id="rId5"/>
    <p:sldId id="3068" r:id="rId6"/>
    <p:sldId id="3069" r:id="rId7"/>
    <p:sldId id="3070" r:id="rId8"/>
    <p:sldId id="3053" r:id="rId9"/>
    <p:sldId id="3054" r:id="rId10"/>
    <p:sldId id="3055" r:id="rId11"/>
    <p:sldId id="3056" r:id="rId12"/>
    <p:sldId id="3057" r:id="rId13"/>
    <p:sldId id="3058" r:id="rId14"/>
    <p:sldId id="3059" r:id="rId15"/>
    <p:sldId id="3060" r:id="rId16"/>
    <p:sldId id="3061" r:id="rId17"/>
    <p:sldId id="3062" r:id="rId18"/>
    <p:sldId id="3063" r:id="rId19"/>
    <p:sldId id="3024" r:id="rId20"/>
    <p:sldId id="3029" r:id="rId21"/>
    <p:sldId id="3038" r:id="rId22"/>
    <p:sldId id="3030" r:id="rId23"/>
    <p:sldId id="3050" r:id="rId24"/>
    <p:sldId id="3031" r:id="rId25"/>
  </p:sldIdLst>
  <p:sldSz cx="9144000" cy="6858000" type="screen4x3"/>
  <p:notesSz cx="6735763" cy="9869488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99"/>
    <a:srgbClr val="0000CC"/>
    <a:srgbClr val="0000FF"/>
    <a:srgbClr val="66FFFF"/>
    <a:srgbClr val="CCECFF"/>
    <a:srgbClr val="0066FF"/>
    <a:srgbClr val="CCCCFF"/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32" autoAdjust="0"/>
    <p:restoredTop sz="95978" autoAdjust="0"/>
  </p:normalViewPr>
  <p:slideViewPr>
    <p:cSldViewPr snapToObjects="1" showGuides="1">
      <p:cViewPr varScale="1">
        <p:scale>
          <a:sx n="67" d="100"/>
          <a:sy n="67" d="100"/>
        </p:scale>
        <p:origin x="1800" y="7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4080"/>
    </p:cViewPr>
  </p:sorterViewPr>
  <p:notesViewPr>
    <p:cSldViewPr snapToObjects="1" showGuides="1">
      <p:cViewPr varScale="1">
        <p:scale>
          <a:sx n="80" d="100"/>
          <a:sy n="80" d="100"/>
        </p:scale>
        <p:origin x="-3930" y="-96"/>
      </p:cViewPr>
      <p:guideLst>
        <p:guide orient="horz" pos="3108"/>
        <p:guide pos="212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60" tIns="48629" rIns="97260" bIns="48629" numCol="1" anchor="t" anchorCtr="0" compatLnSpc="1">
            <a:prstTxWarp prst="textNoShape">
              <a:avLst/>
            </a:prstTxWarp>
          </a:bodyPr>
          <a:lstStyle>
            <a:lvl1pPr defTabSz="97313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60" tIns="48629" rIns="97260" bIns="48629" numCol="1" anchor="t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9413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60" tIns="48629" rIns="97260" bIns="48629" numCol="1" anchor="b" anchorCtr="0" compatLnSpc="1">
            <a:prstTxWarp prst="textNoShape">
              <a:avLst/>
            </a:prstTxWarp>
          </a:bodyPr>
          <a:lstStyle>
            <a:lvl1pPr defTabSz="97313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74188"/>
            <a:ext cx="29194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260" tIns="48629" rIns="97260" bIns="48629" numCol="1" anchor="b" anchorCtr="0" compatLnSpc="1">
            <a:prstTxWarp prst="textNoShape">
              <a:avLst/>
            </a:prstTxWarp>
          </a:bodyPr>
          <a:lstStyle>
            <a:lvl1pPr algn="r" defTabSz="973138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3E1F15B-3CBE-42FC-851F-60CC6C967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12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39775"/>
            <a:ext cx="4937125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7888"/>
            <a:ext cx="5389563" cy="4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19413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4188"/>
            <a:ext cx="29194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1C775CE6-348D-4E3A-B15B-5C42F61CBF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852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1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66800"/>
            <a:ext cx="8763000" cy="990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09800"/>
            <a:ext cx="8229600" cy="3733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4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066800"/>
            <a:ext cx="2190750" cy="48768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066800"/>
            <a:ext cx="6419850" cy="4876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38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28600" y="1066800"/>
            <a:ext cx="8763000" cy="4876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8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66800"/>
            <a:ext cx="8763000" cy="990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2209800"/>
            <a:ext cx="8229600" cy="1790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152900"/>
            <a:ext cx="8229600" cy="1790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66800"/>
            <a:ext cx="8763000" cy="990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733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8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1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66800"/>
            <a:ext cx="8763000" cy="990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733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733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5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66800"/>
            <a:ext cx="8763000" cy="990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7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8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48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95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/>
          <p:cNvSpPr>
            <a:spLocks noChangeArrowheads="1"/>
          </p:cNvSpPr>
          <p:nvPr/>
        </p:nvSpPr>
        <p:spPr bwMode="gray">
          <a:xfrm>
            <a:off x="7938" y="0"/>
            <a:ext cx="9144000" cy="533400"/>
          </a:xfrm>
          <a:prstGeom prst="rect">
            <a:avLst/>
          </a:prstGeom>
          <a:gradFill rotWithShape="1">
            <a:gsLst>
              <a:gs pos="0">
                <a:srgbClr val="66CC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cs typeface="+mn-cs"/>
            </a:endParaRPr>
          </a:p>
        </p:txBody>
      </p:sp>
      <p:pic>
        <p:nvPicPr>
          <p:cNvPr id="1029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59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8"/>
          <p:cNvSpPr>
            <a:spLocks noChangeArrowheads="1"/>
          </p:cNvSpPr>
          <p:nvPr/>
        </p:nvSpPr>
        <p:spPr bwMode="gray">
          <a:xfrm>
            <a:off x="3550" y="6553200"/>
            <a:ext cx="9144001" cy="3048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3399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sz="1800" smtClean="0">
              <a:cs typeface="+mn-cs"/>
            </a:endParaRPr>
          </a:p>
        </p:txBody>
      </p:sp>
      <p:sp>
        <p:nvSpPr>
          <p:cNvPr id="1031" name="Rectangle 19"/>
          <p:cNvSpPr>
            <a:spLocks noChangeArrowheads="1"/>
          </p:cNvSpPr>
          <p:nvPr/>
        </p:nvSpPr>
        <p:spPr bwMode="auto">
          <a:xfrm>
            <a:off x="71628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1D52EFAD-7C02-4916-B8AF-2A23FC053894}" type="slidenum">
              <a:rPr lang="en-US" altLang="en-US" sz="1200" smtClean="0">
                <a:latin typeface="Tahoma" pitchFamily="34" charset="0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1200" smtClean="0">
              <a:latin typeface="Tahoma" pitchFamily="34" charset="0"/>
              <a:cs typeface="+mn-cs"/>
            </a:endParaRPr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0" y="6705651"/>
            <a:ext cx="9144000" cy="15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  <a:defRPr/>
            </a:pPr>
            <a:r>
              <a:rPr lang="en-US" sz="900" b="0">
                <a:solidFill>
                  <a:srgbClr val="00009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Nguyễn Viết Đảm</a:t>
            </a:r>
          </a:p>
        </p:txBody>
      </p:sp>
      <p:sp>
        <p:nvSpPr>
          <p:cNvPr id="1034" name="Oval 28"/>
          <p:cNvSpPr>
            <a:spLocks noChangeArrowheads="1"/>
          </p:cNvSpPr>
          <p:nvPr/>
        </p:nvSpPr>
        <p:spPr bwMode="gray">
          <a:xfrm>
            <a:off x="0" y="0"/>
            <a:ext cx="9144000" cy="6858000"/>
          </a:xfrm>
          <a:prstGeom prst="ellipse">
            <a:avLst/>
          </a:prstGeom>
          <a:solidFill>
            <a:schemeClr val="bg1">
              <a:alpha val="4392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smtClean="0">
              <a:cs typeface="+mn-cs"/>
            </a:endParaRPr>
          </a:p>
        </p:txBody>
      </p:sp>
      <p:sp>
        <p:nvSpPr>
          <p:cNvPr id="1035" name="Rectangle 8259"/>
          <p:cNvSpPr>
            <a:spLocks noChangeArrowheads="1"/>
          </p:cNvSpPr>
          <p:nvPr/>
        </p:nvSpPr>
        <p:spPr bwMode="gray">
          <a:xfrm flipV="1">
            <a:off x="0" y="335279"/>
            <a:ext cx="9144000" cy="45719"/>
          </a:xfrm>
          <a:prstGeom prst="rect">
            <a:avLst/>
          </a:prstGeom>
          <a:gradFill rotWithShape="1">
            <a:gsLst>
              <a:gs pos="0">
                <a:srgbClr val="FF0000">
                  <a:alpha val="62999"/>
                </a:srgb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 sz="1800" smtClean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2" name="Rectangle 25"/>
          <p:cNvSpPr>
            <a:spLocks noChangeArrowheads="1"/>
          </p:cNvSpPr>
          <p:nvPr userDrawn="1"/>
        </p:nvSpPr>
        <p:spPr bwMode="auto">
          <a:xfrm>
            <a:off x="342900" y="0"/>
            <a:ext cx="8458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en-US" sz="1000" b="0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1000" b="0" baseline="0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hình hóa và mô phỏng</a:t>
            </a:r>
            <a:endParaRPr lang="en-US" sz="1000" smtClean="0">
              <a:solidFill>
                <a:srgbClr val="0000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defRPr/>
            </a:pPr>
            <a:r>
              <a:rPr lang="en-US" sz="1200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200" baseline="0" smtClean="0">
                <a:solidFill>
                  <a:srgbClr val="0000C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kỹ thuật tiên tiến trong vô tuyến băng rộng</a:t>
            </a:r>
            <a:endParaRPr lang="en-US" sz="1200" smtClean="0">
              <a:solidFill>
                <a:srgbClr val="0000C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85D04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85D04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85D04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85D04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C85D04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C85D04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C85D04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C85D04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C85D04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38200"/>
            <a:ext cx="9144000" cy="2055096"/>
          </a:xfrm>
          <a:prstGeom prst="rect">
            <a:avLst/>
          </a:prstGeom>
          <a:gradFill flip="none" rotWithShape="1">
            <a:gsLst>
              <a:gs pos="417">
                <a:schemeClr val="bg1"/>
              </a:gs>
              <a:gs pos="8000">
                <a:schemeClr val="accent1"/>
              </a:gs>
              <a:gs pos="50000">
                <a:schemeClr val="bg1"/>
              </a:gs>
              <a:gs pos="98333">
                <a:schemeClr val="bg1"/>
              </a:gs>
              <a:gs pos="92000">
                <a:schemeClr val="accent1"/>
              </a:gs>
            </a:gsLst>
            <a:lin ang="16200000" scaled="1"/>
            <a:tileRect/>
          </a:gradFill>
          <a:ln w="6350">
            <a:noFill/>
          </a:ln>
          <a:effectLst/>
        </p:spPr>
        <p:txBody>
          <a:bodyPr wrap="square" tIns="0" bIns="0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buClr>
                <a:schemeClr val="hlink"/>
              </a:buClr>
              <a:buFont typeface="Webdings" pitchFamily="18" charset="2"/>
              <a:buNone/>
            </a:pPr>
            <a:r>
              <a:rPr lang="en-US" sz="44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Tín hiệu và tạo tín hiệu vô tuyến băng siêu rộng UWB</a:t>
            </a:r>
            <a:endParaRPr lang="en-GB" sz="44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4478" y="3136880"/>
            <a:ext cx="91584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nghĩa vô tuyến băng siêu rộng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UWB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rộng băng tần phân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hiệu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UWB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điểm của tín hiệu và hệ thống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UWB</a:t>
            </a:r>
          </a:p>
          <a:p>
            <a:pPr lvl="1"/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tín hiệu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UWB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tín hiệu UWB nhảy thời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gian:TH-UWB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tín hiệu UWB chuỗi trực tiếp: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DS-UWB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tín hiệu UWB đa băng: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MB-UWB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0" y="381000"/>
          <a:ext cx="9144000" cy="5934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48" name="Visio" r:id="rId3" imgW="13773128" imgH="10724377" progId="Visio.Drawing.11">
                  <p:embed/>
                </p:oleObj>
              </mc:Choice>
              <mc:Fallback>
                <p:oleObj name="Visio" r:id="rId3" imgW="13773128" imgH="1072437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1000"/>
                        <a:ext cx="9144000" cy="59344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63246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Minh họa tính di động và đa đường trong pha đinh phạm vi hẹp</a:t>
            </a:r>
            <a:endParaRPr lang="en-GB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32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" y="424629"/>
          <a:ext cx="9144000" cy="6052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72" name="Visio" r:id="rId3" imgW="5685807" imgH="4151488" progId="Visio.Drawing.11">
                  <p:embed/>
                </p:oleObj>
              </mc:Choice>
              <mc:Fallback>
                <p:oleObj name="Visio" r:id="rId3" imgW="5685807" imgH="41514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424629"/>
                        <a:ext cx="9144000" cy="60523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987636" y="6096000"/>
            <a:ext cx="4156364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fr-FR"/>
              <a:t>Minh họa sự hình thành lý lịch trễ công suất từ đáp ứng xung kim của kênh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1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143000" y="381000"/>
          <a:ext cx="8001000" cy="629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00" name="Visio" r:id="rId3" imgW="8201575" imgH="6489802" progId="Visio.Drawing.11">
                  <p:embed/>
                </p:oleObj>
              </mc:Choice>
              <mc:Fallback>
                <p:oleObj name="Visio" r:id="rId3" imgW="8201575" imgH="648980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81000"/>
                        <a:ext cx="8001000" cy="6298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76200" y="1600200"/>
            <a:ext cx="9987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/>
              <a:t>Minh họa lý lịch trễ công suất và các tham số đặc trưng của mô hình kênh S-V</a:t>
            </a:r>
            <a:endParaRPr lang="en-GB" sz="200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638800" y="470296"/>
          <a:ext cx="3446050" cy="1440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01" name="Equation" r:id="rId5" imgW="2298700" imgH="965200" progId="Equation.DSMT4">
                  <p:embed/>
                </p:oleObj>
              </mc:Choice>
              <mc:Fallback>
                <p:oleObj name="Equation" r:id="rId5" imgW="22987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70296"/>
                        <a:ext cx="3446050" cy="14406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112467" y="5839558"/>
          <a:ext cx="4031533" cy="836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802" name="Equation" r:id="rId7" imgW="2451100" imgH="508000" progId="Equation.DSMT4">
                  <p:embed/>
                </p:oleObj>
              </mc:Choice>
              <mc:Fallback>
                <p:oleObj name="Equation" r:id="rId7" imgW="24511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2467" y="5839558"/>
                        <a:ext cx="4031533" cy="836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9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" y="609600"/>
            <a:ext cx="90776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5921514"/>
            <a:ext cx="914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>
                <a:latin typeface="Times New Roman" panose="02020603050405020304" pitchFamily="18" charset="0"/>
                <a:cs typeface="Times New Roman" panose="02020603050405020304" pitchFamily="18" charset="0"/>
              </a:rPr>
              <a:t>Các đặc trưng của mô hình kênh S-V: Phân bố thời điểm đến của cụm; phân bố thời điểm đến của tia trong cụm; đáp ứng xung kim của kênh; phân bố công suất của kênh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9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289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Mô hình kênh UWB đa đường theo IEEE 802.15.3a</a:t>
            </a:r>
            <a:endParaRPr lang="en-GB" sz="2400" b="1"/>
          </a:p>
        </p:txBody>
      </p:sp>
      <p:pic>
        <p:nvPicPr>
          <p:cNvPr id="76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8957"/>
            <a:ext cx="9146220" cy="515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8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6930"/>
            <a:ext cx="9153746" cy="526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572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Mô hình kênh UWB đa đường theo IEEE 802.15.3a</a:t>
            </a:r>
            <a:endParaRPr lang="en-GB" sz="2400" b="1"/>
          </a:p>
        </p:txBody>
      </p:sp>
    </p:spTree>
    <p:extLst>
      <p:ext uri="{BB962C8B-B14F-4D97-AF65-F5344CB8AC3E}">
        <p14:creationId xmlns:p14="http://schemas.microsoft.com/office/powerpoint/2010/main" val="130420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" y="397522"/>
            <a:ext cx="9080415" cy="6155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88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" y="402849"/>
            <a:ext cx="9080415" cy="6226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58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84590"/>
            <a:ext cx="914400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truy nhập và nhiễu đa người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năng của hệ thống IR-UWB đa người dùng dựa trên xấp xỉ Gausơ chuẩn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SGA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chế vị trí xung nhị phân cùng với THMA: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2PPM-THMA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chế PAM nhị phân đối cực cùng với THMA: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2PAM-THMA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Trải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phổ chuỗi trực tiếp băng siêu rộng: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DS-UWB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hạn áp dụng của phép xấp xỉ hóa Gausơ tiêu chuẩn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SGA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hình nhiễu đa người dùng dựa trên xung đột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871268"/>
            <a:ext cx="9144001" cy="2055096"/>
          </a:xfrm>
          <a:prstGeom prst="rect">
            <a:avLst/>
          </a:prstGeom>
          <a:gradFill flip="none" rotWithShape="1">
            <a:gsLst>
              <a:gs pos="417">
                <a:schemeClr val="bg1"/>
              </a:gs>
              <a:gs pos="8000">
                <a:schemeClr val="accent1"/>
              </a:gs>
              <a:gs pos="50000">
                <a:schemeClr val="bg1"/>
              </a:gs>
              <a:gs pos="98333">
                <a:schemeClr val="bg1"/>
              </a:gs>
              <a:gs pos="92000">
                <a:schemeClr val="accent1"/>
              </a:gs>
            </a:gsLst>
            <a:lin ang="16200000" scaled="1"/>
            <a:tileRect/>
          </a:gradFill>
          <a:ln w="6350">
            <a:noFill/>
          </a:ln>
          <a:effectLst/>
        </p:spPr>
        <p:txBody>
          <a:bodyPr wrap="square" tIns="0" bIns="0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buClr>
                <a:schemeClr val="hlink"/>
              </a:buClr>
              <a:buFont typeface="Webdings" pitchFamily="18" charset="2"/>
              <a:buNone/>
            </a:pPr>
            <a:r>
              <a:rPr lang="en-US" sz="44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Truyền thông vô tuyến UWB đa người dùng</a:t>
            </a:r>
            <a:endParaRPr lang="en-GB" sz="44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9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0" y="460349"/>
          <a:ext cx="5124607" cy="609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819" name="Visio" r:id="rId3" imgW="15779777" imgH="18767660" progId="Visio.Drawing.11">
                  <p:embed/>
                </p:oleObj>
              </mc:Choice>
              <mc:Fallback>
                <p:oleObj name="Visio" r:id="rId3" imgW="15779777" imgH="187676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60349"/>
                        <a:ext cx="5124607" cy="60928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485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1000"/>
            <a:ext cx="3505200" cy="321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855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10000"/>
            <a:ext cx="3733800" cy="2635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001980"/>
              </p:ext>
            </p:extLst>
          </p:nvPr>
        </p:nvGraphicFramePr>
        <p:xfrm>
          <a:off x="0" y="838200"/>
          <a:ext cx="9143999" cy="2914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317" name="Visio" r:id="rId3" imgW="9354546" imgH="3107321" progId="Visio.Drawing.11">
                  <p:embed/>
                </p:oleObj>
              </mc:Choice>
              <mc:Fallback>
                <p:oleObj name="Visio" r:id="rId3" imgW="9354546" imgH="310732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38200"/>
                        <a:ext cx="9143999" cy="29146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381000"/>
            <a:ext cx="91439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Hiệu năng hệ thống IR-UWB đa người dùng dựa trên SGA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4191000"/>
            <a:ext cx="906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Điều chế vị trí xung nhị phân cùng với THMA: 2PPM-THMA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207109"/>
              </p:ext>
            </p:extLst>
          </p:nvPr>
        </p:nvGraphicFramePr>
        <p:xfrm>
          <a:off x="76200" y="4838183"/>
          <a:ext cx="4648053" cy="751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318" name="Equation" r:id="rId5" imgW="2895600" imgH="444500" progId="Equation.DSMT4">
                  <p:embed/>
                </p:oleObj>
              </mc:Choice>
              <mc:Fallback>
                <p:oleObj name="Equation" r:id="rId5" imgW="2895600" imgH="444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838183"/>
                        <a:ext cx="4648053" cy="7516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142010"/>
              </p:ext>
            </p:extLst>
          </p:nvPr>
        </p:nvGraphicFramePr>
        <p:xfrm>
          <a:off x="5029200" y="4267200"/>
          <a:ext cx="4075748" cy="235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319" name="Equation" r:id="rId7" imgW="3695700" imgH="2159000" progId="Equation.DSMT4">
                  <p:embed/>
                </p:oleObj>
              </mc:Choice>
              <mc:Fallback>
                <p:oleObj name="Equation" r:id="rId7" imgW="3695700" imgH="21590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267200"/>
                        <a:ext cx="4075748" cy="235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09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" y="447249"/>
            <a:ext cx="9092500" cy="55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6096000"/>
            <a:ext cx="9143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 sánh hiệu năng giữa PPM nhị phân trực giao và PAM nhị phân đối cực. Ba kịch bản đuợc xét: Trường hợp A với 5 người dùng (hình vuông), trường hợp B với 20 người dùng (hình tròn) và trường hợp C với 50 người dùng (hình tam giác).</a:t>
            </a:r>
            <a:endParaRPr lang="en-GB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" y="874927"/>
            <a:ext cx="9082274" cy="491627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" y="596842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Xác suất lỗi theo Eb/N0 đối với 2-PPM trực giao trong trường hợp 1 (6 người dùng nhiễu). Đồ thị biểu diễn các kết quả nhận được từ 5 lần mô phỏng độc lập.</a:t>
            </a:r>
            <a:endParaRPr lang="en-GB" sz="18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" y="494291"/>
            <a:ext cx="9082274" cy="5525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6096000"/>
            <a:ext cx="9144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Biểu diễn xác suất lỗi Pr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theo số lượng người dùng N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dựa vào mô hình nhiễu trên cơ sở xung đột xung PC. Xét tại các giá trị của khoảng thời gian xung: T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=0,2 ns; T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=0,16 ns và T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=0,12 ns.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9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" y="423729"/>
            <a:ext cx="9082274" cy="55960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7692" y="6096000"/>
            <a:ext cx="9088616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/>
              <a:t>So sánh xác suất lỗi Pr</a:t>
            </a:r>
            <a:r>
              <a:rPr lang="en-US" baseline="-25000"/>
              <a:t>b</a:t>
            </a:r>
            <a:r>
              <a:rPr lang="en-US"/>
              <a:t> theo số lượng người dùng N</a:t>
            </a:r>
            <a:r>
              <a:rPr lang="en-US" baseline="-25000"/>
              <a:t>u</a:t>
            </a:r>
            <a:r>
              <a:rPr lang="en-US"/>
              <a:t> (được rút ra từ mô hình nhiễu dựa trên PC và mô hình dựa trên SGA)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0296" y="408501"/>
          <a:ext cx="9113704" cy="568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843" name="Visio" r:id="rId3" imgW="9339815" imgH="5836254" progId="Visio.Drawing.11">
                  <p:embed/>
                </p:oleObj>
              </mc:Choice>
              <mc:Fallback>
                <p:oleObj name="Visio" r:id="rId3" imgW="9339815" imgH="583625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6" y="408501"/>
                        <a:ext cx="9113704" cy="56874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2819400" y="6290846"/>
            <a:ext cx="31438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Sơ đồ tạo tín hiệu PPM-TH-UWB</a:t>
            </a:r>
            <a:endParaRPr lang="en-GB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5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6106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5689937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Tín hiệu được tạo ra bởi máy phát PPM-TH-UWB 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tại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giá trị của 11 tham số: </a:t>
            </a:r>
            <a:endParaRPr lang="en-US" sz="2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= -30; fc = 50e9; numbits = 2; Ts = 3e-9; Ns = 5; Tc = 1e-9; Nh = 3; Np = 5; Tm = 0.5e-9; tau = 0.25e-9; dPPM = 0.5e-9</a:t>
            </a:r>
            <a:endParaRPr lang="en-GB" sz="2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55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" y="386723"/>
          <a:ext cx="9144000" cy="6256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867" name="Visio" r:id="rId3" imgW="9310353" imgH="9379514" progId="Visio.Drawing.11">
                  <p:embed/>
                </p:oleObj>
              </mc:Choice>
              <mc:Fallback>
                <p:oleObj name="Visio" r:id="rId3" imgW="9310353" imgH="937951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386723"/>
                        <a:ext cx="9144000" cy="62560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95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" y="685800"/>
            <a:ext cx="9140231" cy="48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57912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Tín hiệu PAM-DS-UWB được tạo ra bởi mô hình 2.22 với giá trị của các tham số: </a:t>
            </a:r>
            <a:endParaRPr lang="en-US" sz="20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 </a:t>
            </a: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= -30; fc = 50e9; numbits = 2; Ts = 2e-9; Ns = 10; Np = 10; Tm = 0.5e-9; tau = 0.25e-9.</a:t>
            </a:r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42" y="3353812"/>
            <a:ext cx="90815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Kênh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vô tuyến: Truyền sóng và pha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đinh phạm vi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đinh phạm vi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hẹp</a:t>
            </a:r>
          </a:p>
          <a:p>
            <a:pPr lvl="1"/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hình kênh trong nhà và mô hình kênh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UWB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hình kênh truyền sóng trong nhà và ngoài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hình kênh truyền sóng trong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hình kênh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UWB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047931"/>
            <a:ext cx="9144000" cy="2055096"/>
          </a:xfrm>
          <a:prstGeom prst="rect">
            <a:avLst/>
          </a:prstGeom>
          <a:gradFill flip="none" rotWithShape="1">
            <a:gsLst>
              <a:gs pos="417">
                <a:schemeClr val="bg1"/>
              </a:gs>
              <a:gs pos="8000">
                <a:schemeClr val="accent1"/>
              </a:gs>
              <a:gs pos="50000">
                <a:schemeClr val="bg1"/>
              </a:gs>
              <a:gs pos="98333">
                <a:schemeClr val="bg1"/>
              </a:gs>
              <a:gs pos="92000">
                <a:schemeClr val="accent1"/>
              </a:gs>
            </a:gsLst>
            <a:lin ang="16200000" scaled="1"/>
            <a:tileRect/>
          </a:gradFill>
          <a:ln w="6350">
            <a:noFill/>
          </a:ln>
          <a:effectLst/>
        </p:spPr>
        <p:txBody>
          <a:bodyPr wrap="square" tIns="0" bIns="0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buClr>
                <a:schemeClr val="hlink"/>
              </a:buClr>
              <a:buFont typeface="Webdings" pitchFamily="18" charset="2"/>
              <a:buNone/>
            </a:pPr>
            <a:r>
              <a:rPr lang="en-US" sz="4400" b="1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Kênh truyền sóng vô tuyến – Kênh UWB</a:t>
            </a:r>
            <a:endParaRPr lang="en-GB" sz="4400" b="1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0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0" y="402056"/>
          <a:ext cx="9144000" cy="584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700" name="Visio" r:id="rId3" imgW="11531500" imgH="9236359" progId="Visio.Drawing.11">
                  <p:embed/>
                </p:oleObj>
              </mc:Choice>
              <mc:Fallback>
                <p:oleObj name="Visio" r:id="rId3" imgW="11531500" imgH="923635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2056"/>
                        <a:ext cx="9144000" cy="58463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6321623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kênh pha đinh, ảnh hưởng của pha đinh lên tín hiệu và quỹ đường truyền cho kênh pha đinh</a:t>
            </a:r>
            <a:endParaRPr lang="en-GB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9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53888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" y="457200"/>
          <a:ext cx="9144000" cy="5983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24" name="Visio" r:id="rId3" imgW="9420296" imgH="9989900" progId="Visio.Drawing.11">
                  <p:embed/>
                </p:oleObj>
              </mc:Choice>
              <mc:Fallback>
                <p:oleObj name="Visio" r:id="rId3" imgW="9420296" imgH="99899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457200"/>
                        <a:ext cx="9144000" cy="59834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6397823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Đặc trưng của pha đinh do phân tán thời gian trên kênh đa đường</a:t>
            </a:r>
            <a:endParaRPr lang="en-GB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0;\usepackage{amsmath,amssymb,bm}&#10;\begin{document}&#10;\[&#10;\]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False"/>
  <p:tag name="DEFAULTTRANSPARENT" val="True"/>
  <p:tag name="DEFAULTWORKAROUNDTRANSPARENCYBUG" val="True"/>
  <p:tag name="DEFAULTRESOLUTION" val="300"/>
  <p:tag name="DEFAULTMAGNIFICATION" val="1"/>
  <p:tag name="DEFAULTFONTSIZE" val="10"/>
  <p:tag name="DEFAULTWIDTH" val="384"/>
  <p:tag name="DEFAULTHEIGHT" val="25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47786</TotalTime>
  <Words>669</Words>
  <Application>Microsoft Office PowerPoint</Application>
  <PresentationFormat>On-screen Show (4:3)</PresentationFormat>
  <Paragraphs>46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Tahoma</vt:lpstr>
      <vt:lpstr>Times New Roman</vt:lpstr>
      <vt:lpstr>Webdings</vt:lpstr>
      <vt:lpstr>Wingdings</vt:lpstr>
      <vt:lpstr>Default Design</vt:lpstr>
      <vt:lpstr>Visio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Electrical &amp; Computer Engineering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Lacy</dc:creator>
  <cp:lastModifiedBy>T420</cp:lastModifiedBy>
  <cp:revision>5152</cp:revision>
  <dcterms:created xsi:type="dcterms:W3CDTF">2007-01-30T18:50:16Z</dcterms:created>
  <dcterms:modified xsi:type="dcterms:W3CDTF">2020-06-22T08:00:08Z</dcterms:modified>
</cp:coreProperties>
</file>